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704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87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2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2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88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013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8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62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25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21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13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2E3C6-EA2B-4C4D-ACA1-488B4C5AC0A2}" type="datetimeFigureOut">
              <a:rPr lang="en-GB" smtClean="0"/>
              <a:t>16/05/2020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8371F11-90BF-4A0F-99F6-795D4C0C1CE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4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DCD6-4E5A-4C42-9F73-2FFD74186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80" y="802298"/>
            <a:ext cx="9252604" cy="2541431"/>
          </a:xfrm>
        </p:spPr>
        <p:txBody>
          <a:bodyPr>
            <a:normAutofit/>
          </a:bodyPr>
          <a:lstStyle/>
          <a:p>
            <a:r>
              <a:rPr lang="en-GB" sz="2700" b="1" dirty="0"/>
              <a:t>Comparison -  </a:t>
            </a:r>
            <a:br>
              <a:rPr lang="en-GB" sz="2700" b="1" dirty="0"/>
            </a:br>
            <a:br>
              <a:rPr lang="en-GB" sz="2700" b="1" dirty="0"/>
            </a:br>
            <a:r>
              <a:rPr lang="en-GB" sz="2700" b="1" dirty="0" err="1"/>
              <a:t>Thiruvanathapuram</a:t>
            </a:r>
            <a:r>
              <a:rPr lang="en-GB" sz="2700" b="1" dirty="0"/>
              <a:t> &amp; Kochi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B8221-9E0E-48C1-BBFB-18BA1EDDF8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Data Science Capstone Project</a:t>
            </a:r>
          </a:p>
          <a:p>
            <a:endParaRPr lang="en-GB" dirty="0"/>
          </a:p>
          <a:p>
            <a:r>
              <a:rPr lang="en-GB" dirty="0"/>
              <a:t>Hareesh </a:t>
            </a:r>
            <a:r>
              <a:rPr lang="en-GB" dirty="0" err="1"/>
              <a:t>Bhargavan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87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C0D-8027-483F-BC9D-79FC1BC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DA54A-67F7-47B9-B5F6-15983E60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2801365"/>
          </a:xfrm>
        </p:spPr>
        <p:txBody>
          <a:bodyPr>
            <a:normAutofit/>
          </a:bodyPr>
          <a:lstStyle/>
          <a:p>
            <a:r>
              <a:rPr lang="en-GB" dirty="0"/>
              <a:t>Clustering analysis identifies 3 types of clusters in each city. </a:t>
            </a:r>
          </a:p>
          <a:p>
            <a:r>
              <a:rPr lang="en-GB" dirty="0"/>
              <a:t>Histograms based on number of venues per suburb identifies the following distinguishing characteristics.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Number of suburbs are more in </a:t>
            </a:r>
            <a:r>
              <a:rPr lang="en-GB" dirty="0" err="1"/>
              <a:t>Thiruvanathapuram</a:t>
            </a:r>
            <a:r>
              <a:rPr lang="en-GB" dirty="0"/>
              <a:t> compared to Kochi.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Density of venues per suburb is higher in Kochi compared to </a:t>
            </a:r>
            <a:r>
              <a:rPr lang="en-GB" dirty="0" err="1"/>
              <a:t>Thiruvanathapuram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2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C0D-8027-483F-BC9D-79FC1BC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DA54A-67F7-47B9-B5F6-15983E60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2801365"/>
          </a:xfrm>
        </p:spPr>
        <p:txBody>
          <a:bodyPr>
            <a:normAutofit/>
          </a:bodyPr>
          <a:lstStyle/>
          <a:p>
            <a:r>
              <a:rPr lang="en-GB" dirty="0"/>
              <a:t>This is a preliminary analysis based on number venues per suburb.</a:t>
            </a:r>
          </a:p>
          <a:p>
            <a:r>
              <a:rPr lang="en-GB" dirty="0"/>
              <a:t>Result here indicates Thiruvananthapuram to be more spread out with a relatively lower density of venues per suburbs compared to Kochi.</a:t>
            </a:r>
          </a:p>
          <a:p>
            <a:r>
              <a:rPr lang="en-GB" dirty="0"/>
              <a:t>More extensive analysis can be performed incorporating other factors like real estate prices, proximity to roads, population etc.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184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C0D-8027-483F-BC9D-79FC1BC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DA54A-67F7-47B9-B5F6-15983E60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2801365"/>
          </a:xfrm>
        </p:spPr>
        <p:txBody>
          <a:bodyPr>
            <a:normAutofit/>
          </a:bodyPr>
          <a:lstStyle/>
          <a:p>
            <a:r>
              <a:rPr lang="en-GB" dirty="0"/>
              <a:t>Preliminary analysis based on foursquare data indicates Thiruvananthapuram to be more spread out with a relatively lower density of venues per suburbs compared to Kochi.</a:t>
            </a:r>
          </a:p>
          <a:p>
            <a:r>
              <a:rPr lang="en-GB" dirty="0"/>
              <a:t>More extensive analysis can be performed comparing the two cities incorporating more dimensions and parameters.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76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C0D-8027-483F-BC9D-79FC1BC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DA54A-67F7-47B9-B5F6-15983E601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project is compare and contrast between the </a:t>
            </a:r>
            <a:r>
              <a:rPr lang="en-GB" dirty="0" err="1"/>
              <a:t>neighborhood</a:t>
            </a:r>
            <a:r>
              <a:rPr lang="en-GB" dirty="0"/>
              <a:t> characteristics of the two major cities viz, Thiruvananthapuram (Trivandrum) and Kochi (Cochin) of the state of Kerala in India.</a:t>
            </a:r>
          </a:p>
          <a:p>
            <a:r>
              <a:rPr lang="en-GB" dirty="0"/>
              <a:t>Historically Keralites have migrated to the four corners of the world. With </a:t>
            </a:r>
            <a:r>
              <a:rPr lang="en-GB" dirty="0" err="1"/>
              <a:t>Covid</a:t>
            </a:r>
            <a:r>
              <a:rPr lang="en-GB" dirty="0"/>
              <a:t> 19 world over the current trend is to work from home and for many Keralite </a:t>
            </a:r>
            <a:r>
              <a:rPr lang="en-GB" dirty="0" err="1"/>
              <a:t>expartiates</a:t>
            </a:r>
            <a:r>
              <a:rPr lang="en-GB" dirty="0"/>
              <a:t> reverse migration is very much on the cards.</a:t>
            </a:r>
          </a:p>
          <a:p>
            <a:r>
              <a:rPr lang="en-GB" dirty="0"/>
              <a:t>This study is intended to analyse similarities and differences between the two major cities of Kerala, for expatriates who intend to return and settle back home in Kerala.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15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C0D-8027-483F-BC9D-79FC1BC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DA54A-67F7-47B9-B5F6-15983E60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2801365"/>
          </a:xfrm>
        </p:spPr>
        <p:txBody>
          <a:bodyPr>
            <a:normAutofit/>
          </a:bodyPr>
          <a:lstStyle/>
          <a:p>
            <a:r>
              <a:rPr lang="en-GB" dirty="0"/>
              <a:t>Data required are the list of suburbs of both these cities, latitude and longitude of each of these suburbs and foursquare data to corresponding to these coordinates.</a:t>
            </a:r>
          </a:p>
          <a:p>
            <a:r>
              <a:rPr lang="en-GB" dirty="0"/>
              <a:t>The lists of suburbs of both the cities are taken from Wikipedia and their latitude and longitude are downloaded using </a:t>
            </a:r>
            <a:r>
              <a:rPr lang="en-GB" dirty="0" err="1"/>
              <a:t>geocorders</a:t>
            </a:r>
            <a:r>
              <a:rPr lang="en-GB" dirty="0"/>
              <a:t>.</a:t>
            </a:r>
          </a:p>
          <a:p>
            <a:r>
              <a:rPr lang="en-GB" dirty="0"/>
              <a:t>Details of venues for each suburb is downloaded from foursquare.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71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C0D-8027-483F-BC9D-79FC1BC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DA54A-67F7-47B9-B5F6-15983E60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28317"/>
            <a:ext cx="9603275" cy="4025164"/>
          </a:xfrm>
        </p:spPr>
        <p:txBody>
          <a:bodyPr>
            <a:normAutofit fontScale="32500" lnSpcReduction="20000"/>
          </a:bodyPr>
          <a:lstStyle/>
          <a:p>
            <a:pPr>
              <a:spcAft>
                <a:spcPts val="800"/>
              </a:spcAft>
            </a:pPr>
            <a:r>
              <a:rPr lang="en-GB" sz="6200" dirty="0"/>
              <a:t>List of suburbs obtained from Wikipedia was cleaned for availability of location coordinates.</a:t>
            </a:r>
          </a:p>
          <a:p>
            <a:pPr>
              <a:spcAft>
                <a:spcPts val="800"/>
              </a:spcAft>
            </a:pPr>
            <a:r>
              <a:rPr lang="en-GB" sz="6200" dirty="0"/>
              <a:t>Clustering comparison is used for the suburbs of both cities using </a:t>
            </a:r>
            <a:r>
              <a:rPr lang="en-GB" sz="6200" dirty="0" err="1"/>
              <a:t>Kmeans</a:t>
            </a:r>
            <a:r>
              <a:rPr lang="en-GB" sz="6200" dirty="0"/>
              <a:t> clustering algorithm to identify differences in characteristics based on venues.</a:t>
            </a:r>
          </a:p>
          <a:p>
            <a:pPr>
              <a:spcAft>
                <a:spcPts val="800"/>
              </a:spcAft>
            </a:pPr>
            <a:r>
              <a:rPr lang="en-GB" sz="6200" dirty="0"/>
              <a:t>Multiple attempts were done at clustering by varying the number of venues and number of clusters to arrive at the optimal number of clusters.  </a:t>
            </a:r>
          </a:p>
          <a:p>
            <a:pPr>
              <a:spcAft>
                <a:spcPts val="800"/>
              </a:spcAft>
            </a:pPr>
            <a:r>
              <a:rPr lang="en-GB" sz="6200" dirty="0"/>
              <a:t>Folium library is used to plot maps.</a:t>
            </a:r>
          </a:p>
          <a:p>
            <a:pPr>
              <a:spcAft>
                <a:spcPts val="800"/>
              </a:spcAft>
            </a:pPr>
            <a:r>
              <a:rPr lang="en-GB" sz="6200" dirty="0"/>
              <a:t>Matplotlib is used to plot histograms.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631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C0D-8027-483F-BC9D-79FC1BC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</a:t>
            </a:r>
            <a:r>
              <a:rPr lang="en-GB" dirty="0" err="1"/>
              <a:t>Kmeans</a:t>
            </a:r>
            <a:r>
              <a:rPr lang="en-GB" dirty="0"/>
              <a:t>     …………..1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7D61B1-9998-44B2-A2F4-6CAC1D8B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297" y="2279060"/>
            <a:ext cx="3494557" cy="2566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3B43F-7CBF-4596-8307-B7905CBB6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30" y="4845376"/>
            <a:ext cx="3799002" cy="1208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B5B99B-B60E-402F-AEF7-D8E97E9FFE0F}"/>
              </a:ext>
            </a:extLst>
          </p:cNvPr>
          <p:cNvSpPr txBox="1"/>
          <p:nvPr/>
        </p:nvSpPr>
        <p:spPr>
          <a:xfrm>
            <a:off x="7560297" y="1853754"/>
            <a:ext cx="349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Kochi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0E12E6-CA80-451E-96F0-C620231CEB5D}"/>
              </a:ext>
            </a:extLst>
          </p:cNvPr>
          <p:cNvCxnSpPr/>
          <p:nvPr/>
        </p:nvCxnSpPr>
        <p:spPr>
          <a:xfrm>
            <a:off x="6253216" y="2046980"/>
            <a:ext cx="0" cy="3910760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194B8E-51B4-49E6-BC8F-8F72374E382F}"/>
              </a:ext>
            </a:extLst>
          </p:cNvPr>
          <p:cNvSpPr txBox="1"/>
          <p:nvPr/>
        </p:nvSpPr>
        <p:spPr>
          <a:xfrm>
            <a:off x="1664922" y="1849206"/>
            <a:ext cx="349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Thiruvananthapuram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24C51D-4271-430F-8E6A-558351AB2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8" y="4845375"/>
            <a:ext cx="4195231" cy="1208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5E1918-1C13-4EC5-B24D-C342224FA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578" y="2279060"/>
            <a:ext cx="4339044" cy="244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C0D-8027-483F-BC9D-79FC1BC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number of venues  ……… 1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264DDB6-7CA7-4932-AAA5-0DEB8EDB0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4725305"/>
            <a:ext cx="9603275" cy="1293076"/>
          </a:xfrm>
        </p:spPr>
        <p:txBody>
          <a:bodyPr>
            <a:normAutofit/>
          </a:bodyPr>
          <a:lstStyle/>
          <a:p>
            <a:r>
              <a:rPr lang="en-GB" dirty="0"/>
              <a:t>There are 52 suburbs in </a:t>
            </a:r>
            <a:r>
              <a:rPr lang="en-GB" dirty="0" err="1"/>
              <a:t>Thiruvanathapuram</a:t>
            </a:r>
            <a:endParaRPr lang="en-GB" dirty="0"/>
          </a:p>
          <a:p>
            <a:r>
              <a:rPr lang="en-GB" dirty="0"/>
              <a:t>Number of venues range from 1 to 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D610D-2C6E-48AB-9FA8-18A8F54C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81867"/>
            <a:ext cx="9602032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7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C0D-8027-483F-BC9D-79FC1BC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number of venues  ……… 2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264DDB6-7CA7-4932-AAA5-0DEB8EDB0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566" y="4551543"/>
            <a:ext cx="9603275" cy="1293076"/>
          </a:xfrm>
        </p:spPr>
        <p:txBody>
          <a:bodyPr>
            <a:normAutofit/>
          </a:bodyPr>
          <a:lstStyle/>
          <a:p>
            <a:r>
              <a:rPr lang="en-GB" dirty="0"/>
              <a:t>There are 39 suburbs in Kochi</a:t>
            </a:r>
          </a:p>
          <a:p>
            <a:r>
              <a:rPr lang="en-GB" dirty="0"/>
              <a:t>Number of venues range from 1 to 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BB594-30F4-42B5-B89A-AAD619C7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03" y="1852268"/>
            <a:ext cx="9791025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7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C0D-8027-483F-BC9D-79FC1BC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number of venues  ……… 3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318CA-685E-4D25-9BE9-251F01AEA876}"/>
              </a:ext>
            </a:extLst>
          </p:cNvPr>
          <p:cNvCxnSpPr>
            <a:cxnSpLocks/>
          </p:cNvCxnSpPr>
          <p:nvPr/>
        </p:nvCxnSpPr>
        <p:spPr>
          <a:xfrm flipH="1">
            <a:off x="6253216" y="2046980"/>
            <a:ext cx="1" cy="2786377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219EA5-D3B4-44A4-98C3-4372C122CAA8}"/>
              </a:ext>
            </a:extLst>
          </p:cNvPr>
          <p:cNvSpPr txBox="1"/>
          <p:nvPr/>
        </p:nvSpPr>
        <p:spPr>
          <a:xfrm>
            <a:off x="7560297" y="1853754"/>
            <a:ext cx="349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Kochi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C24B7-CBEC-4D7E-8032-88B9C47069D6}"/>
              </a:ext>
            </a:extLst>
          </p:cNvPr>
          <p:cNvSpPr txBox="1"/>
          <p:nvPr/>
        </p:nvSpPr>
        <p:spPr>
          <a:xfrm>
            <a:off x="1664922" y="1849206"/>
            <a:ext cx="349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Thiruvananthapuram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0F899-9C3B-4927-A933-7A7D331F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4" y="1932494"/>
            <a:ext cx="4804526" cy="1791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06E41-047D-4636-B857-96B27345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261" y="1932494"/>
            <a:ext cx="4617203" cy="17910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DE78FE-4BE5-411C-88EC-2C5274B916FE}"/>
              </a:ext>
            </a:extLst>
          </p:cNvPr>
          <p:cNvSpPr/>
          <p:nvPr/>
        </p:nvSpPr>
        <p:spPr>
          <a:xfrm>
            <a:off x="6852877" y="4002360"/>
            <a:ext cx="431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Category 1	Less than 10 venues </a:t>
            </a:r>
          </a:p>
          <a:p>
            <a:r>
              <a:rPr lang="en-GB" sz="1200" dirty="0"/>
              <a:t>Category 2	11 to 30 venues </a:t>
            </a:r>
          </a:p>
          <a:p>
            <a:r>
              <a:rPr lang="en-GB" sz="1200" dirty="0"/>
              <a:t>Category 3	31 to 60 venues </a:t>
            </a:r>
          </a:p>
          <a:p>
            <a:r>
              <a:rPr lang="en-GB" sz="1200" dirty="0"/>
              <a:t>Category 4	More than 60 venues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D3742E-A079-43EF-A1BD-A45AB8C19CCE}"/>
              </a:ext>
            </a:extLst>
          </p:cNvPr>
          <p:cNvSpPr/>
          <p:nvPr/>
        </p:nvSpPr>
        <p:spPr>
          <a:xfrm>
            <a:off x="1451579" y="4173567"/>
            <a:ext cx="4310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Category 1	Less than 10 venues </a:t>
            </a:r>
          </a:p>
          <a:p>
            <a:r>
              <a:rPr lang="en-GB" sz="1200" dirty="0"/>
              <a:t>Category 2	11 to 30 venues </a:t>
            </a:r>
          </a:p>
          <a:p>
            <a:r>
              <a:rPr lang="en-GB" sz="1200" dirty="0"/>
              <a:t>Category 3	31 to 60 venues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442072-11CA-48EC-84F9-AFE866EAE166}"/>
              </a:ext>
            </a:extLst>
          </p:cNvPr>
          <p:cNvSpPr/>
          <p:nvPr/>
        </p:nvSpPr>
        <p:spPr>
          <a:xfrm>
            <a:off x="1380216" y="5269876"/>
            <a:ext cx="96746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There are more number of suburbs in Thiruvananthapuram in Categories 1, 2 &amp; 3.</a:t>
            </a:r>
          </a:p>
          <a:p>
            <a:r>
              <a:rPr lang="en-GB" dirty="0"/>
              <a:t>Category 4 suburbs are there only in Kochi.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05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C0D-8027-483F-BC9D-79FC1BC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318CA-685E-4D25-9BE9-251F01AEA876}"/>
              </a:ext>
            </a:extLst>
          </p:cNvPr>
          <p:cNvCxnSpPr>
            <a:cxnSpLocks/>
          </p:cNvCxnSpPr>
          <p:nvPr/>
        </p:nvCxnSpPr>
        <p:spPr>
          <a:xfrm flipH="1">
            <a:off x="6253218" y="2046980"/>
            <a:ext cx="1" cy="3261122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219EA5-D3B4-44A4-98C3-4372C122CAA8}"/>
              </a:ext>
            </a:extLst>
          </p:cNvPr>
          <p:cNvSpPr txBox="1"/>
          <p:nvPr/>
        </p:nvSpPr>
        <p:spPr>
          <a:xfrm>
            <a:off x="7346956" y="1841159"/>
            <a:ext cx="349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Kochi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C24B7-CBEC-4D7E-8032-88B9C47069D6}"/>
              </a:ext>
            </a:extLst>
          </p:cNvPr>
          <p:cNvSpPr txBox="1"/>
          <p:nvPr/>
        </p:nvSpPr>
        <p:spPr>
          <a:xfrm>
            <a:off x="1664922" y="1849206"/>
            <a:ext cx="349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Thiruvananthapuram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F1AA1-ECFB-41DB-B231-0DE4C51BF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60" y="2170519"/>
            <a:ext cx="4227187" cy="2782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2D1371-D642-4361-8898-F148A0EA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85" y="2194794"/>
            <a:ext cx="4254764" cy="27825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3197E1C-1BD5-4AE9-BEA0-FFCB31F6E5DA}"/>
              </a:ext>
            </a:extLst>
          </p:cNvPr>
          <p:cNvSpPr/>
          <p:nvPr/>
        </p:nvSpPr>
        <p:spPr>
          <a:xfrm>
            <a:off x="2983450" y="5104907"/>
            <a:ext cx="144780" cy="144780"/>
          </a:xfrm>
          <a:prstGeom prst="ellipse">
            <a:avLst/>
          </a:prstGeom>
          <a:solidFill>
            <a:srgbClr val="20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1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00F7AB-DC79-43CB-8058-8AFDA7BD7D99}"/>
              </a:ext>
            </a:extLst>
          </p:cNvPr>
          <p:cNvSpPr/>
          <p:nvPr/>
        </p:nvSpPr>
        <p:spPr>
          <a:xfrm>
            <a:off x="4515321" y="5104907"/>
            <a:ext cx="144780" cy="1447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1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DE8F01-454B-440E-AD50-E1A1EB290AE1}"/>
              </a:ext>
            </a:extLst>
          </p:cNvPr>
          <p:cNvSpPr/>
          <p:nvPr/>
        </p:nvSpPr>
        <p:spPr>
          <a:xfrm>
            <a:off x="1451579" y="5104907"/>
            <a:ext cx="144780" cy="1447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1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16469A-8ACD-4263-98B7-E10BAE1C9FF9}"/>
              </a:ext>
            </a:extLst>
          </p:cNvPr>
          <p:cNvSpPr/>
          <p:nvPr/>
        </p:nvSpPr>
        <p:spPr>
          <a:xfrm>
            <a:off x="1523969" y="5046492"/>
            <a:ext cx="13660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Less than 10 venues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96DB84-F7CF-4769-8141-27ADEC506B8A}"/>
              </a:ext>
            </a:extLst>
          </p:cNvPr>
          <p:cNvSpPr/>
          <p:nvPr/>
        </p:nvSpPr>
        <p:spPr>
          <a:xfrm>
            <a:off x="3055840" y="5046492"/>
            <a:ext cx="10999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11 to 30 venues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47F428-1120-43E1-96AD-9F0B1E2027B3}"/>
              </a:ext>
            </a:extLst>
          </p:cNvPr>
          <p:cNvSpPr/>
          <p:nvPr/>
        </p:nvSpPr>
        <p:spPr>
          <a:xfrm>
            <a:off x="4614393" y="5046492"/>
            <a:ext cx="10999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31 to 60 venues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B0FD8-8765-4321-9E49-DBAC22DB7B5E}"/>
              </a:ext>
            </a:extLst>
          </p:cNvPr>
          <p:cNvSpPr/>
          <p:nvPr/>
        </p:nvSpPr>
        <p:spPr>
          <a:xfrm>
            <a:off x="7745344" y="5098632"/>
            <a:ext cx="144780" cy="144780"/>
          </a:xfrm>
          <a:prstGeom prst="ellipse">
            <a:avLst/>
          </a:prstGeom>
          <a:solidFill>
            <a:srgbClr val="20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1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94658BF-8402-420B-BD43-2B85265D33CF}"/>
              </a:ext>
            </a:extLst>
          </p:cNvPr>
          <p:cNvSpPr/>
          <p:nvPr/>
        </p:nvSpPr>
        <p:spPr>
          <a:xfrm>
            <a:off x="10018968" y="5098632"/>
            <a:ext cx="144780" cy="1447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1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58CDEF-8FF9-4656-8C68-0367C0BA286C}"/>
              </a:ext>
            </a:extLst>
          </p:cNvPr>
          <p:cNvSpPr/>
          <p:nvPr/>
        </p:nvSpPr>
        <p:spPr>
          <a:xfrm>
            <a:off x="6373301" y="5104907"/>
            <a:ext cx="144780" cy="1447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1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07698F-0881-493A-86B6-0E027E415BB9}"/>
              </a:ext>
            </a:extLst>
          </p:cNvPr>
          <p:cNvSpPr/>
          <p:nvPr/>
        </p:nvSpPr>
        <p:spPr>
          <a:xfrm>
            <a:off x="6445691" y="5046492"/>
            <a:ext cx="13660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Less than 10 venues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4144D5-DF54-4E29-B60C-809854E58CDC}"/>
              </a:ext>
            </a:extLst>
          </p:cNvPr>
          <p:cNvSpPr/>
          <p:nvPr/>
        </p:nvSpPr>
        <p:spPr>
          <a:xfrm>
            <a:off x="7817734" y="5040217"/>
            <a:ext cx="10999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11 to 30 venues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9C8938-F7FF-4BE9-BCE8-B8171A75ECFA}"/>
              </a:ext>
            </a:extLst>
          </p:cNvPr>
          <p:cNvSpPr/>
          <p:nvPr/>
        </p:nvSpPr>
        <p:spPr>
          <a:xfrm>
            <a:off x="10118040" y="5040217"/>
            <a:ext cx="11689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Above 60 venues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92067B9-ABCE-47B7-B35C-EC783561F776}"/>
              </a:ext>
            </a:extLst>
          </p:cNvPr>
          <p:cNvSpPr/>
          <p:nvPr/>
        </p:nvSpPr>
        <p:spPr>
          <a:xfrm>
            <a:off x="8834028" y="5098632"/>
            <a:ext cx="144780" cy="144780"/>
          </a:xfrm>
          <a:prstGeom prst="ellipse">
            <a:avLst/>
          </a:prstGeom>
          <a:solidFill>
            <a:srgbClr val="B9E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621987-0BE6-482C-8D34-E8D08F88DD21}"/>
              </a:ext>
            </a:extLst>
          </p:cNvPr>
          <p:cNvSpPr/>
          <p:nvPr/>
        </p:nvSpPr>
        <p:spPr>
          <a:xfrm>
            <a:off x="8964917" y="5040217"/>
            <a:ext cx="10999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31 to 60 venues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5B487B-16AE-47F3-80B9-701D877555C4}"/>
              </a:ext>
            </a:extLst>
          </p:cNvPr>
          <p:cNvSpPr/>
          <p:nvPr/>
        </p:nvSpPr>
        <p:spPr>
          <a:xfrm>
            <a:off x="1380211" y="5364658"/>
            <a:ext cx="96746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Number of suburbs are more in </a:t>
            </a:r>
            <a:r>
              <a:rPr lang="en-GB" dirty="0" err="1"/>
              <a:t>Thiruvanathapuram</a:t>
            </a:r>
            <a:r>
              <a:rPr lang="en-GB" dirty="0"/>
              <a:t> compared to Kochi.</a:t>
            </a:r>
          </a:p>
          <a:p>
            <a:r>
              <a:rPr lang="en-GB" dirty="0"/>
              <a:t>Density of venues per suburb is higher in Kochi compared to </a:t>
            </a:r>
            <a:r>
              <a:rPr lang="en-GB" dirty="0" err="1"/>
              <a:t>Thiruvanathapuram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519127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265</TotalTime>
  <Words>594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Comparison -    Thiruvanathapuram &amp; Kochi </vt:lpstr>
      <vt:lpstr>Introduction </vt:lpstr>
      <vt:lpstr>Data</vt:lpstr>
      <vt:lpstr>Methodology</vt:lpstr>
      <vt:lpstr>Methodology – Kmeans     …………..1 </vt:lpstr>
      <vt:lpstr>Methodology – number of venues  ……… 1 </vt:lpstr>
      <vt:lpstr>Methodology – number of venues  ……… 2 </vt:lpstr>
      <vt:lpstr>Methodology – number of venues  ……… 3 </vt:lpstr>
      <vt:lpstr>Results</vt:lpstr>
      <vt:lpstr>Results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-    Thiruvanathapuram &amp; Kochi </dc:title>
  <dc:creator>Hareesh BS</dc:creator>
  <cp:lastModifiedBy>Hareesh BS</cp:lastModifiedBy>
  <cp:revision>21</cp:revision>
  <dcterms:created xsi:type="dcterms:W3CDTF">2020-05-16T11:36:55Z</dcterms:created>
  <dcterms:modified xsi:type="dcterms:W3CDTF">2020-05-16T16:29:03Z</dcterms:modified>
</cp:coreProperties>
</file>